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notesMasterIdLst>
    <p:notesMasterId r:id="rId22"/>
  </p:notesMasterIdLst>
  <p:sldIdLst>
    <p:sldId id="293" r:id="rId2"/>
    <p:sldId id="615" r:id="rId3"/>
    <p:sldId id="624" r:id="rId4"/>
    <p:sldId id="616" r:id="rId5"/>
    <p:sldId id="625" r:id="rId6"/>
    <p:sldId id="613" r:id="rId7"/>
    <p:sldId id="617" r:id="rId8"/>
    <p:sldId id="630" r:id="rId9"/>
    <p:sldId id="626" r:id="rId10"/>
    <p:sldId id="627" r:id="rId11"/>
    <p:sldId id="628" r:id="rId12"/>
    <p:sldId id="629" r:id="rId13"/>
    <p:sldId id="621" r:id="rId14"/>
    <p:sldId id="631" r:id="rId15"/>
    <p:sldId id="614" r:id="rId16"/>
    <p:sldId id="618" r:id="rId17"/>
    <p:sldId id="620" r:id="rId18"/>
    <p:sldId id="619" r:id="rId19"/>
    <p:sldId id="623" r:id="rId20"/>
    <p:sldId id="477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FF"/>
    <a:srgbClr val="FFCCFF"/>
    <a:srgbClr val="FF66FF"/>
    <a:srgbClr val="CCECFF"/>
    <a:srgbClr val="C5C5CB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4" autoAdjust="0"/>
    <p:restoredTop sz="77245" autoAdjust="0"/>
  </p:normalViewPr>
  <p:slideViewPr>
    <p:cSldViewPr>
      <p:cViewPr>
        <p:scale>
          <a:sx n="66" d="100"/>
          <a:sy n="66" d="100"/>
        </p:scale>
        <p:origin x="3250" y="96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2.png>
</file>

<file path=ppt/media/image3.png>
</file>

<file path=ppt/media/image4.tmp>
</file>

<file path=ppt/media/image5.jpg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F5DE8E-75DF-4E7C-ABE9-A606B2C94CED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942A8-28E9-471E-9B78-C644076100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000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/>
        </p:nvSpPr>
        <p:spPr bwMode="blackWhite">
          <a:xfrm>
            <a:off x="0" y="1268414"/>
            <a:ext cx="12192000" cy="2016125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>
              <a:defRPr/>
            </a:pPr>
            <a:endParaRPr lang="zh-CN" altLang="en-US" sz="1800"/>
          </a:p>
        </p:txBody>
      </p:sp>
      <p:sp>
        <p:nvSpPr>
          <p:cNvPr id="5" name="Line 6"/>
          <p:cNvSpPr>
            <a:spLocks noChangeShapeType="1"/>
          </p:cNvSpPr>
          <p:nvPr/>
        </p:nvSpPr>
        <p:spPr bwMode="auto">
          <a:xfrm>
            <a:off x="0" y="3041650"/>
            <a:ext cx="12192000" cy="0"/>
          </a:xfrm>
          <a:prstGeom prst="line">
            <a:avLst/>
          </a:prstGeom>
          <a:noFill/>
          <a:ln w="508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1800"/>
          </a:p>
        </p:txBody>
      </p:sp>
      <p:sp>
        <p:nvSpPr>
          <p:cNvPr id="33799" name="Rectangle 7"/>
          <p:cNvSpPr>
            <a:spLocks noGrp="1" noChangeArrowheads="1"/>
          </p:cNvSpPr>
          <p:nvPr>
            <p:ph type="ctrTitle"/>
          </p:nvPr>
        </p:nvSpPr>
        <p:spPr>
          <a:xfrm>
            <a:off x="711200" y="1427164"/>
            <a:ext cx="10769600" cy="1609725"/>
          </a:xfrm>
        </p:spPr>
        <p:txBody>
          <a:bodyPr/>
          <a:lstStyle>
            <a:lvl1pPr algn="ctr">
              <a:defRPr sz="4600" b="1"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3800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676400" y="3717032"/>
            <a:ext cx="8839200" cy="16764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751703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spcAft>
                <a:spcPts val="1200"/>
              </a:spcAft>
              <a:buClr>
                <a:srgbClr val="7030A0"/>
              </a:buClr>
              <a:buFont typeface="Wingdings" pitchFamily="2" charset="2"/>
              <a:buChar char="p"/>
              <a:defRPr sz="2400"/>
            </a:lvl1pPr>
            <a:lvl2pPr marL="742950" indent="-285750">
              <a:spcAft>
                <a:spcPts val="600"/>
              </a:spcAft>
              <a:buClr>
                <a:srgbClr val="00B0F0"/>
              </a:buClr>
              <a:buFont typeface="Wingdings" pitchFamily="2" charset="2"/>
              <a:buChar char="p"/>
              <a:defRPr sz="2000"/>
            </a:lvl2pPr>
            <a:lvl3pPr>
              <a:spcAft>
                <a:spcPts val="400"/>
              </a:spcAft>
              <a:defRPr sz="1800"/>
            </a:lvl3pPr>
            <a:lvl4pPr>
              <a:spcAft>
                <a:spcPts val="200"/>
              </a:spcAft>
              <a:defRPr sz="1600"/>
            </a:lvl4pPr>
            <a:lvl5pPr>
              <a:defRPr sz="1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-48683" y="44624"/>
            <a:ext cx="10687051" cy="3960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65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矩形 1"/>
          <p:cNvSpPr>
            <a:spLocks noChangeArrowheads="1"/>
          </p:cNvSpPr>
          <p:nvPr/>
        </p:nvSpPr>
        <p:spPr bwMode="blackWhite">
          <a:xfrm>
            <a:off x="-48683" y="-26988"/>
            <a:ext cx="12240684" cy="647701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>
              <a:defRPr/>
            </a:pPr>
            <a:endParaRPr lang="zh-CN" altLang="en-US" sz="1800"/>
          </a:p>
        </p:txBody>
      </p:sp>
      <p:sp>
        <p:nvSpPr>
          <p:cNvPr id="1027" name="Line 5"/>
          <p:cNvSpPr>
            <a:spLocks noChangeShapeType="1"/>
          </p:cNvSpPr>
          <p:nvPr/>
        </p:nvSpPr>
        <p:spPr bwMode="auto">
          <a:xfrm>
            <a:off x="-48683" y="549275"/>
            <a:ext cx="12240684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1800"/>
          </a:p>
        </p:txBody>
      </p:sp>
      <p:sp>
        <p:nvSpPr>
          <p:cNvPr id="1028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-48684" y="44451"/>
            <a:ext cx="10687051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9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9184" y="765176"/>
            <a:ext cx="11521016" cy="561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2778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513485" y="6453188"/>
            <a:ext cx="1068916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 Black" pitchFamily="34" charset="0"/>
                <a:ea typeface="宋体" pitchFamily="2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ts val="1200"/>
        </a:spcAft>
        <a:buClr>
          <a:srgbClr val="FF0000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ts val="600"/>
        </a:spcAft>
        <a:buClr>
          <a:srgbClr val="3333FF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latin typeface="微软雅黑" pitchFamily="34" charset="-122"/>
          <a:ea typeface="微软雅黑" pitchFamily="34" charset="-122"/>
        </a:defRPr>
      </a:lvl2pPr>
      <a:lvl3pPr marL="1143000" indent="-228600" algn="l" rtl="0" eaLnBrk="1" fontAlgn="base" hangingPunct="1">
        <a:spcBef>
          <a:spcPct val="20000"/>
        </a:spcBef>
        <a:spcAft>
          <a:spcPts val="400"/>
        </a:spcAft>
        <a:buClr>
          <a:srgbClr val="7030A0"/>
        </a:buClr>
        <a:buSzPct val="65000"/>
        <a:buFont typeface="Wingdings" pitchFamily="2" charset="2"/>
        <a:buChar char="n"/>
        <a:defRPr sz="1800">
          <a:solidFill>
            <a:schemeClr val="tx1"/>
          </a:solidFill>
          <a:latin typeface="微软雅黑" pitchFamily="34" charset="-122"/>
          <a:ea typeface="微软雅黑" pitchFamily="34" charset="-122"/>
        </a:defRPr>
      </a:lvl3pPr>
      <a:lvl4pPr marL="1600200" indent="-228600" algn="l" rtl="0" eaLnBrk="1" fontAlgn="base" hangingPunct="1">
        <a:spcBef>
          <a:spcPct val="20000"/>
        </a:spcBef>
        <a:spcAft>
          <a:spcPts val="200"/>
        </a:spcAft>
        <a:buClr>
          <a:schemeClr val="hlink"/>
        </a:buClr>
        <a:buSzPct val="60000"/>
        <a:buFont typeface="Wingdings" pitchFamily="2" charset="2"/>
        <a:buChar char="n"/>
        <a:defRPr sz="1600">
          <a:solidFill>
            <a:schemeClr val="tx1"/>
          </a:solidFill>
          <a:latin typeface="微软雅黑" pitchFamily="34" charset="-122"/>
          <a:ea typeface="微软雅黑" pitchFamily="34" charset="-122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40000"/>
        <a:buFont typeface="Wingdings" pitchFamily="2" charset="2"/>
        <a:buChar char="n"/>
        <a:defRPr sz="1400">
          <a:solidFill>
            <a:schemeClr val="tx1"/>
          </a:solidFill>
          <a:latin typeface="微软雅黑" pitchFamily="34" charset="-122"/>
          <a:ea typeface="微软雅黑" pitchFamily="34" charset="-122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40000"/>
        <a:buFont typeface="Wingdings" pitchFamily="2" charset="2"/>
        <a:buChar char="l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40000"/>
        <a:buFont typeface="Wingdings" pitchFamily="2" charset="2"/>
        <a:buChar char="l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40000"/>
        <a:buFont typeface="Wingdings" pitchFamily="2" charset="2"/>
        <a:buChar char="l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40000"/>
        <a:buFont typeface="Wingdings" pitchFamily="2" charset="2"/>
        <a:buChar char="l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3200" dirty="0" err="1"/>
              <a:t>LiveBot</a:t>
            </a:r>
            <a:r>
              <a:rPr lang="en-US" altLang="zh-CN" sz="3200" dirty="0"/>
              <a:t>: Generating Live Video Comments Based on Visual and Textual Contexts</a:t>
            </a:r>
            <a:endParaRPr lang="zh-CN" altLang="en-US" sz="3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06000" y="4257032"/>
            <a:ext cx="9450000" cy="1016968"/>
          </a:xfrm>
        </p:spPr>
        <p:txBody>
          <a:bodyPr/>
          <a:lstStyle/>
          <a:p>
            <a:r>
              <a:rPr lang="en-US" altLang="zh-CN" u="sng" dirty="0"/>
              <a:t>Shuming MA</a:t>
            </a:r>
            <a:r>
              <a:rPr lang="en-US" altLang="zh-CN" dirty="0"/>
              <a:t>, Lei CUI, </a:t>
            </a:r>
            <a:r>
              <a:rPr lang="en-US" altLang="zh-CN" dirty="0" err="1"/>
              <a:t>Damai</a:t>
            </a:r>
            <a:r>
              <a:rPr lang="en-US" altLang="zh-CN" dirty="0"/>
              <a:t> DAI, Furu WEI, Xu SUN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00" y="5274000"/>
            <a:ext cx="841062" cy="8410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84" y="6174000"/>
            <a:ext cx="878766" cy="3526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6000" y="5724000"/>
            <a:ext cx="1723239" cy="80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050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8C71EF8-896F-400D-B895-7A6D16CA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Live Comment Dataset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7494E2-E8A4-4689-86F8-2479B5B3AA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10</a:t>
            </a:fld>
            <a:endParaRPr lang="zh-CN" altLang="en-US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69611CF-7E1E-4C10-B6C0-9E9BE43E0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6000" y="1408914"/>
            <a:ext cx="10625215" cy="5024474"/>
          </a:xfrm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B4497A7-C8B3-4082-ACD0-D873E9E53318}"/>
              </a:ext>
            </a:extLst>
          </p:cNvPr>
          <p:cNvSpPr txBox="1">
            <a:spLocks/>
          </p:cNvSpPr>
          <p:nvPr/>
        </p:nvSpPr>
        <p:spPr bwMode="auto">
          <a:xfrm>
            <a:off x="239184" y="765177"/>
            <a:ext cx="11521016" cy="643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1200"/>
              </a:spcAft>
              <a:buClr>
                <a:srgbClr val="7030A0"/>
              </a:buClr>
              <a:buSzPct val="80000"/>
              <a:buFont typeface="Wingdings" pitchFamily="2" charset="2"/>
              <a:buChar char="p"/>
              <a:defRPr sz="24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rgbClr val="00B0F0"/>
              </a:buClr>
              <a:buSzPct val="70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400"/>
              </a:spcAft>
              <a:buClr>
                <a:srgbClr val="7030A0"/>
              </a:buClr>
              <a:buSzPct val="65000"/>
              <a:buFont typeface="Wingdings" pitchFamily="2" charset="2"/>
              <a:buChar char="n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20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n"/>
              <a:defRPr sz="1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kern="0" dirty="0"/>
              <a:t>An example</a:t>
            </a:r>
            <a:endParaRPr lang="zh-CN" altLang="en-US" kern="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EABD812-9E5E-4B6C-9D94-6285C3763C8F}"/>
              </a:ext>
            </a:extLst>
          </p:cNvPr>
          <p:cNvSpPr/>
          <p:nvPr/>
        </p:nvSpPr>
        <p:spPr bwMode="blackWhite">
          <a:xfrm>
            <a:off x="1643607" y="4104000"/>
            <a:ext cx="4365000" cy="315000"/>
          </a:xfrm>
          <a:prstGeom prst="rect">
            <a:avLst/>
          </a:prstGeom>
          <a:noFill/>
          <a:ln w="41275">
            <a:solidFill>
              <a:srgbClr val="FF0000"/>
            </a:solidFill>
            <a:miter lim="800000"/>
            <a:headEnd/>
            <a:tailEnd/>
          </a:ln>
          <a:extLst/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97FDC2B-9000-4D2A-8CA0-88A9DF9D8BEC}"/>
              </a:ext>
            </a:extLst>
          </p:cNvPr>
          <p:cNvSpPr txBox="1"/>
          <p:nvPr/>
        </p:nvSpPr>
        <p:spPr>
          <a:xfrm>
            <a:off x="6188410" y="4104000"/>
            <a:ext cx="445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Align with the frames where it appears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1926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8C71EF8-896F-400D-B895-7A6D16CA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Live Comment Dataset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7494E2-E8A4-4689-86F8-2479B5B3AA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11</a:t>
            </a:fld>
            <a:endParaRPr lang="zh-CN" altLang="en-US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69611CF-7E1E-4C10-B6C0-9E9BE43E0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6000" y="1408914"/>
            <a:ext cx="10625215" cy="5024474"/>
          </a:xfrm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B4497A7-C8B3-4082-ACD0-D873E9E53318}"/>
              </a:ext>
            </a:extLst>
          </p:cNvPr>
          <p:cNvSpPr txBox="1">
            <a:spLocks/>
          </p:cNvSpPr>
          <p:nvPr/>
        </p:nvSpPr>
        <p:spPr bwMode="auto">
          <a:xfrm>
            <a:off x="239184" y="765177"/>
            <a:ext cx="11521016" cy="643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1200"/>
              </a:spcAft>
              <a:buClr>
                <a:srgbClr val="7030A0"/>
              </a:buClr>
              <a:buSzPct val="80000"/>
              <a:buFont typeface="Wingdings" pitchFamily="2" charset="2"/>
              <a:buChar char="p"/>
              <a:defRPr sz="24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rgbClr val="00B0F0"/>
              </a:buClr>
              <a:buSzPct val="70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400"/>
              </a:spcAft>
              <a:buClr>
                <a:srgbClr val="7030A0"/>
              </a:buClr>
              <a:buSzPct val="65000"/>
              <a:buFont typeface="Wingdings" pitchFamily="2" charset="2"/>
              <a:buChar char="n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20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n"/>
              <a:defRPr sz="1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kern="0" dirty="0"/>
              <a:t>An example</a:t>
            </a:r>
            <a:endParaRPr lang="zh-CN" altLang="en-US" kern="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EABD812-9E5E-4B6C-9D94-6285C3763C8F}"/>
              </a:ext>
            </a:extLst>
          </p:cNvPr>
          <p:cNvSpPr/>
          <p:nvPr/>
        </p:nvSpPr>
        <p:spPr bwMode="blackWhite">
          <a:xfrm>
            <a:off x="1643607" y="4104000"/>
            <a:ext cx="4365000" cy="315000"/>
          </a:xfrm>
          <a:prstGeom prst="rect">
            <a:avLst/>
          </a:prstGeom>
          <a:noFill/>
          <a:ln w="41275">
            <a:solidFill>
              <a:srgbClr val="FF0000"/>
            </a:solidFill>
            <a:miter lim="800000"/>
            <a:headEnd/>
            <a:tailEnd/>
          </a:ln>
          <a:extLst/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97FDC2B-9000-4D2A-8CA0-88A9DF9D8BEC}"/>
              </a:ext>
            </a:extLst>
          </p:cNvPr>
          <p:cNvSpPr txBox="1"/>
          <p:nvPr/>
        </p:nvSpPr>
        <p:spPr>
          <a:xfrm>
            <a:off x="6188410" y="4104000"/>
            <a:ext cx="445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Align with the frames where it appears 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8034856-F4C2-45DC-A1CB-2D89658BAF52}"/>
              </a:ext>
            </a:extLst>
          </p:cNvPr>
          <p:cNvSpPr/>
          <p:nvPr/>
        </p:nvSpPr>
        <p:spPr bwMode="blackWhite">
          <a:xfrm>
            <a:off x="1686000" y="5229000"/>
            <a:ext cx="3420000" cy="220086"/>
          </a:xfrm>
          <a:prstGeom prst="rect">
            <a:avLst/>
          </a:prstGeom>
          <a:noFill/>
          <a:ln w="41275">
            <a:solidFill>
              <a:srgbClr val="FF0000"/>
            </a:solidFill>
            <a:miter lim="800000"/>
            <a:headEnd/>
            <a:tailEnd/>
          </a:ln>
          <a:extLst/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8CC6D4B-F00E-47B5-B233-FCB8AE015D67}"/>
              </a:ext>
            </a:extLst>
          </p:cNvPr>
          <p:cNvSpPr txBox="1"/>
          <p:nvPr/>
        </p:nvSpPr>
        <p:spPr>
          <a:xfrm>
            <a:off x="5294842" y="5154377"/>
            <a:ext cx="5706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Align with the surrounding frames (comment delay)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4236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8C71EF8-896F-400D-B895-7A6D16CA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Live Comment Dataset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7494E2-E8A4-4689-86F8-2479B5B3AA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12</a:t>
            </a:fld>
            <a:endParaRPr lang="zh-CN" altLang="en-US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69611CF-7E1E-4C10-B6C0-9E9BE43E0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6000" y="1408914"/>
            <a:ext cx="10625215" cy="5024474"/>
          </a:xfrm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B4497A7-C8B3-4082-ACD0-D873E9E53318}"/>
              </a:ext>
            </a:extLst>
          </p:cNvPr>
          <p:cNvSpPr txBox="1">
            <a:spLocks/>
          </p:cNvSpPr>
          <p:nvPr/>
        </p:nvSpPr>
        <p:spPr bwMode="auto">
          <a:xfrm>
            <a:off x="239184" y="765177"/>
            <a:ext cx="11521016" cy="643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1200"/>
              </a:spcAft>
              <a:buClr>
                <a:srgbClr val="7030A0"/>
              </a:buClr>
              <a:buSzPct val="80000"/>
              <a:buFont typeface="Wingdings" pitchFamily="2" charset="2"/>
              <a:buChar char="p"/>
              <a:defRPr sz="24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rgbClr val="00B0F0"/>
              </a:buClr>
              <a:buSzPct val="70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400"/>
              </a:spcAft>
              <a:buClr>
                <a:srgbClr val="7030A0"/>
              </a:buClr>
              <a:buSzPct val="65000"/>
              <a:buFont typeface="Wingdings" pitchFamily="2" charset="2"/>
              <a:buChar char="n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20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n"/>
              <a:defRPr sz="1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kern="0" dirty="0"/>
              <a:t>An example</a:t>
            </a:r>
            <a:endParaRPr lang="zh-CN" altLang="en-US" kern="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EABD812-9E5E-4B6C-9D94-6285C3763C8F}"/>
              </a:ext>
            </a:extLst>
          </p:cNvPr>
          <p:cNvSpPr/>
          <p:nvPr/>
        </p:nvSpPr>
        <p:spPr bwMode="blackWhite">
          <a:xfrm>
            <a:off x="1643607" y="4104000"/>
            <a:ext cx="4365000" cy="315000"/>
          </a:xfrm>
          <a:prstGeom prst="rect">
            <a:avLst/>
          </a:prstGeom>
          <a:noFill/>
          <a:ln w="41275">
            <a:solidFill>
              <a:srgbClr val="FF0000"/>
            </a:solidFill>
            <a:miter lim="800000"/>
            <a:headEnd/>
            <a:tailEnd/>
          </a:ln>
          <a:extLst/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97FDC2B-9000-4D2A-8CA0-88A9DF9D8BEC}"/>
              </a:ext>
            </a:extLst>
          </p:cNvPr>
          <p:cNvSpPr txBox="1"/>
          <p:nvPr/>
        </p:nvSpPr>
        <p:spPr>
          <a:xfrm>
            <a:off x="6188410" y="4104000"/>
            <a:ext cx="445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Align with the frames where it appears 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8034856-F4C2-45DC-A1CB-2D89658BAF52}"/>
              </a:ext>
            </a:extLst>
          </p:cNvPr>
          <p:cNvSpPr/>
          <p:nvPr/>
        </p:nvSpPr>
        <p:spPr bwMode="blackWhite">
          <a:xfrm>
            <a:off x="1686000" y="5229000"/>
            <a:ext cx="3420000" cy="220086"/>
          </a:xfrm>
          <a:prstGeom prst="rect">
            <a:avLst/>
          </a:prstGeom>
          <a:noFill/>
          <a:ln w="41275">
            <a:solidFill>
              <a:srgbClr val="FF0000"/>
            </a:solidFill>
            <a:miter lim="800000"/>
            <a:headEnd/>
            <a:tailEnd/>
          </a:ln>
          <a:extLst/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8CC6D4B-F00E-47B5-B233-FCB8AE015D67}"/>
              </a:ext>
            </a:extLst>
          </p:cNvPr>
          <p:cNvSpPr txBox="1"/>
          <p:nvPr/>
        </p:nvSpPr>
        <p:spPr>
          <a:xfrm>
            <a:off x="5294842" y="5154377"/>
            <a:ext cx="5706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Align with the surrounding frames (comment delay)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896B161-2EA5-46FB-BA61-8569FE6FB41C}"/>
              </a:ext>
            </a:extLst>
          </p:cNvPr>
          <p:cNvSpPr/>
          <p:nvPr/>
        </p:nvSpPr>
        <p:spPr bwMode="blackWhite">
          <a:xfrm>
            <a:off x="1731000" y="5683914"/>
            <a:ext cx="5175000" cy="220086"/>
          </a:xfrm>
          <a:prstGeom prst="rect">
            <a:avLst/>
          </a:prstGeom>
          <a:noFill/>
          <a:ln w="41275">
            <a:solidFill>
              <a:srgbClr val="FF0000"/>
            </a:solidFill>
            <a:miter lim="800000"/>
            <a:headEnd/>
            <a:tailEnd/>
          </a:ln>
          <a:extLst/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9F48781-BBBC-441B-A82E-CEC877FB303E}"/>
              </a:ext>
            </a:extLst>
          </p:cNvPr>
          <p:cNvSpPr txBox="1"/>
          <p:nvPr/>
        </p:nvSpPr>
        <p:spPr>
          <a:xfrm>
            <a:off x="7176000" y="5589000"/>
            <a:ext cx="423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Respond to other comments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5235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8C71EF8-896F-400D-B895-7A6D16CA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Live Comment Dataset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7494E2-E8A4-4689-86F8-2479B5B3AA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13</a:t>
            </a:fld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37A3C04-030F-4B84-8D61-6F22E0120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800" y="774000"/>
            <a:ext cx="6201200" cy="196527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157AC60-B777-4039-8FDE-B3A46E983801}"/>
              </a:ext>
            </a:extLst>
          </p:cNvPr>
          <p:cNvSpPr txBox="1"/>
          <p:nvPr/>
        </p:nvSpPr>
        <p:spPr>
          <a:xfrm>
            <a:off x="8661000" y="1402696"/>
            <a:ext cx="3015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</a:rPr>
              <a:t>Neighboring comments have higher correlation.</a:t>
            </a:r>
            <a:endParaRPr lang="zh-CN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236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8C71EF8-896F-400D-B895-7A6D16CA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Live Comment Dataset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7494E2-E8A4-4689-86F8-2479B5B3AA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14</a:t>
            </a:fld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37A3C04-030F-4B84-8D61-6F22E0120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800" y="774000"/>
            <a:ext cx="6201200" cy="196527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C92FE43-6879-4E60-94F2-7AE20A825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587" y="3119626"/>
            <a:ext cx="7092825" cy="333356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157AC60-B777-4039-8FDE-B3A46E983801}"/>
              </a:ext>
            </a:extLst>
          </p:cNvPr>
          <p:cNvSpPr txBox="1"/>
          <p:nvPr/>
        </p:nvSpPr>
        <p:spPr>
          <a:xfrm>
            <a:off x="8661000" y="1402696"/>
            <a:ext cx="3015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</a:rPr>
              <a:t>Neighboring comments have higher correlation.</a:t>
            </a:r>
            <a:endParaRPr lang="zh-CN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1D7E06E-7FA4-485D-A336-C5CFCE928FA4}"/>
              </a:ext>
            </a:extLst>
          </p:cNvPr>
          <p:cNvSpPr txBox="1"/>
          <p:nvPr/>
        </p:nvSpPr>
        <p:spPr>
          <a:xfrm>
            <a:off x="8931000" y="4239000"/>
            <a:ext cx="3015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</a:rPr>
              <a:t>Live comments are short.</a:t>
            </a:r>
            <a:endParaRPr lang="zh-CN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81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8C71EF8-896F-400D-B895-7A6D16CA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Problem Definition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7494E2-E8A4-4689-86F8-2479B5B3AA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15</a:t>
            </a:fld>
            <a:endParaRPr lang="zh-CN" altLang="en-US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525" y="1309500"/>
            <a:ext cx="5628633" cy="4239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A66B3B1-7EE4-44C8-B388-7C5026F2CE5A}"/>
              </a:ext>
            </a:extLst>
          </p:cNvPr>
          <p:cNvSpPr txBox="1"/>
          <p:nvPr/>
        </p:nvSpPr>
        <p:spPr>
          <a:xfrm>
            <a:off x="8301000" y="4149000"/>
            <a:ext cx="35700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</a:rPr>
              <a:t>Complex dependency between vision and language</a:t>
            </a:r>
            <a:endParaRPr lang="zh-CN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1813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9BEA5B7-1665-4EB9-90C7-D574A404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Model I:</a:t>
            </a:r>
            <a:r>
              <a:rPr lang="zh-CN" altLang="en-US" dirty="0"/>
              <a:t> </a:t>
            </a:r>
            <a:r>
              <a:rPr lang="en-US" altLang="zh-CN" dirty="0"/>
              <a:t>Fusional</a:t>
            </a:r>
            <a:r>
              <a:rPr lang="zh-CN" altLang="en-US" dirty="0"/>
              <a:t> </a:t>
            </a:r>
            <a:r>
              <a:rPr lang="en-US" altLang="zh-CN" dirty="0"/>
              <a:t>RNN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CBCC338-BF18-4C3A-AA7A-ABB0DE19C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Live Commenting Model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779711-5A3B-406D-8A9E-0378CB0702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16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EDCD161-6EE9-4B00-8838-980B81035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000" y="1400484"/>
            <a:ext cx="7425000" cy="471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2528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CBCC338-BF18-4C3A-AA7A-ABB0DE19C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Live Commenting Model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779711-5A3B-406D-8A9E-0378CB0702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17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D7F1866-38CE-4FCF-8774-C2AA90504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5228" y="765176"/>
            <a:ext cx="5381544" cy="5777798"/>
          </a:xfrm>
          <a:prstGeom prst="rect">
            <a:avLst/>
          </a:prstGeom>
        </p:spPr>
      </p:pic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9BEA5B7-1665-4EB9-90C7-D574A404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Model II:</a:t>
            </a:r>
            <a:r>
              <a:rPr lang="zh-CN" altLang="en-US" dirty="0"/>
              <a:t> </a:t>
            </a:r>
            <a:r>
              <a:rPr lang="en-US" altLang="zh-CN" dirty="0"/>
              <a:t>Unified Transformer Model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0716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1E57821-ACB3-41B8-9094-EB7BB42723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6627" y="729000"/>
            <a:ext cx="10138745" cy="3150000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ACBCC338-BF18-4C3A-AA7A-ABB0DE19C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Experiments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779711-5A3B-406D-8A9E-0378CB0702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18</a:t>
            </a:fld>
            <a:endParaRPr lang="zh-CN" altLang="en-US"/>
          </a:p>
        </p:txBody>
      </p:sp>
      <p:pic>
        <p:nvPicPr>
          <p:cNvPr id="5" name="内容占位符 7">
            <a:extLst>
              <a:ext uri="{FF2B5EF4-FFF2-40B4-BE49-F238E27FC236}">
                <a16:creationId xmlns:a16="http://schemas.microsoft.com/office/drawing/2014/main" id="{D13128DE-5837-45F2-9D63-8AC21C627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961000" y="4419000"/>
            <a:ext cx="5270657" cy="14374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BC59D6E-76F0-42F7-BCE9-7A1C9CFC002E}"/>
              </a:ext>
            </a:extLst>
          </p:cNvPr>
          <p:cNvSpPr txBox="1"/>
          <p:nvPr/>
        </p:nvSpPr>
        <p:spPr>
          <a:xfrm>
            <a:off x="741000" y="4824000"/>
            <a:ext cx="522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</a:rPr>
              <a:t>Outperform the existing video-to-text models</a:t>
            </a:r>
            <a:endParaRPr lang="zh-CN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009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CBCC338-BF18-4C3A-AA7A-ABB0DE19C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 and Future Work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779711-5A3B-406D-8A9E-0378CB0702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19</a:t>
            </a:fld>
            <a:endParaRPr lang="zh-CN" altLang="en-US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F647E5D-8363-46F6-B4C1-49B8B4F6A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F0000"/>
                </a:solidFill>
              </a:rPr>
              <a:t>A new task</a:t>
            </a:r>
            <a:r>
              <a:rPr lang="en-US" altLang="zh-CN" dirty="0"/>
              <a:t>: live video commenting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A new dataset</a:t>
            </a:r>
            <a:r>
              <a:rPr lang="en-US" altLang="zh-CN" dirty="0"/>
              <a:t>: the live comment dataset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Two new baselines</a:t>
            </a:r>
            <a:r>
              <a:rPr lang="en-US" altLang="zh-CN" dirty="0"/>
              <a:t>: Fusional RNN and Unified Transformer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An evaluation protocol</a:t>
            </a:r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Future</a:t>
            </a:r>
          </a:p>
          <a:p>
            <a:r>
              <a:rPr lang="en-US" altLang="zh-CN" dirty="0"/>
              <a:t>A better video/image representation</a:t>
            </a:r>
          </a:p>
          <a:p>
            <a:r>
              <a:rPr lang="en-US" altLang="zh-CN" dirty="0"/>
              <a:t>Generating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low-frequent/surprising </a:t>
            </a:r>
            <a:r>
              <a:rPr lang="en-US" altLang="zh-CN" dirty="0"/>
              <a:t>comments</a:t>
            </a:r>
          </a:p>
          <a:p>
            <a:r>
              <a:rPr lang="en-US" altLang="zh-CN" dirty="0"/>
              <a:t>Integrating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audio</a:t>
            </a:r>
            <a:r>
              <a:rPr lang="en-US" altLang="zh-CN" dirty="0"/>
              <a:t> information</a:t>
            </a:r>
          </a:p>
          <a:p>
            <a:r>
              <a:rPr lang="en-US" altLang="zh-CN" dirty="0"/>
              <a:t>Other tasks: video MT, video summarization, video QA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2104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856" y="1314000"/>
            <a:ext cx="9456287" cy="3579844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Video Comments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7E4D250-4B32-4093-931C-C660274C80F2}"/>
              </a:ext>
            </a:extLst>
          </p:cNvPr>
          <p:cNvSpPr txBox="1"/>
          <p:nvPr/>
        </p:nvSpPr>
        <p:spPr>
          <a:xfrm>
            <a:off x="426000" y="6084000"/>
            <a:ext cx="28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www.viki.com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4563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Thank you!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9866314" y="6453188"/>
            <a:ext cx="801687" cy="32385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20</a:t>
            </a:fld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F7AA6D-61A3-4710-BB34-5753063B48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The codes and dataset are available at</a:t>
            </a:r>
          </a:p>
          <a:p>
            <a:r>
              <a:rPr lang="en-US" altLang="zh-CN" sz="2000" u="sng" dirty="0"/>
              <a:t>https://github.com/lancopku/livebot</a:t>
            </a:r>
            <a:endParaRPr lang="zh-CN" altLang="en-US" sz="2000" u="sng" dirty="0"/>
          </a:p>
        </p:txBody>
      </p:sp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000" y="4989760"/>
            <a:ext cx="1753341" cy="172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755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856" y="1314000"/>
            <a:ext cx="9456287" cy="3579844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Video Comments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59435D9-CC50-4D1A-A452-8C15F7340E3B}"/>
              </a:ext>
            </a:extLst>
          </p:cNvPr>
          <p:cNvSpPr/>
          <p:nvPr/>
        </p:nvSpPr>
        <p:spPr bwMode="blackWhite">
          <a:xfrm>
            <a:off x="7446000" y="999001"/>
            <a:ext cx="3510000" cy="4230000"/>
          </a:xfrm>
          <a:prstGeom prst="rect">
            <a:avLst/>
          </a:prstGeom>
          <a:noFill/>
          <a:ln w="41275">
            <a:solidFill>
              <a:srgbClr val="FF0000"/>
            </a:solidFill>
            <a:miter lim="800000"/>
            <a:headEnd/>
            <a:tailEnd/>
          </a:ln>
          <a:extLst/>
        </p:spPr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BE4BDEC7-D397-4B9C-B7BE-20427096519D}"/>
              </a:ext>
            </a:extLst>
          </p:cNvPr>
          <p:cNvCxnSpPr>
            <a:cxnSpLocks/>
          </p:cNvCxnSpPr>
          <p:nvPr/>
        </p:nvCxnSpPr>
        <p:spPr>
          <a:xfrm flipV="1">
            <a:off x="6231000" y="5024847"/>
            <a:ext cx="2115000" cy="60915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D73A8AED-5B40-4EB1-A479-630A9B7426CF}"/>
              </a:ext>
            </a:extLst>
          </p:cNvPr>
          <p:cNvSpPr txBox="1"/>
          <p:nvPr/>
        </p:nvSpPr>
        <p:spPr>
          <a:xfrm>
            <a:off x="4791000" y="5544000"/>
            <a:ext cx="20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</a:rPr>
              <a:t>Timeline Comments</a:t>
            </a:r>
            <a:endParaRPr lang="zh-CN" altLang="en-US" sz="20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4E6A893-C768-4130-B546-CAEE0D14D9D3}"/>
              </a:ext>
            </a:extLst>
          </p:cNvPr>
          <p:cNvSpPr txBox="1"/>
          <p:nvPr/>
        </p:nvSpPr>
        <p:spPr>
          <a:xfrm>
            <a:off x="426000" y="6084000"/>
            <a:ext cx="28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www.viki.com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67FD55D-E68C-4638-AB73-8C3F89DDA5D5}"/>
              </a:ext>
            </a:extLst>
          </p:cNvPr>
          <p:cNvSpPr txBox="1"/>
          <p:nvPr/>
        </p:nvSpPr>
        <p:spPr>
          <a:xfrm>
            <a:off x="8088000" y="5329423"/>
            <a:ext cx="339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</a:rPr>
              <a:t>Roll at the right side</a:t>
            </a:r>
            <a:endParaRPr lang="zh-CN" altLang="en-US" sz="20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1565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Video Commenting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000" y="1044000"/>
            <a:ext cx="9888094" cy="381486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B28EDD2-9283-48E2-8DEB-7D9D032B09FC}"/>
              </a:ext>
            </a:extLst>
          </p:cNvPr>
          <p:cNvSpPr txBox="1"/>
          <p:nvPr/>
        </p:nvSpPr>
        <p:spPr>
          <a:xfrm>
            <a:off x="471000" y="5859000"/>
            <a:ext cx="265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www.bilibili.com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8360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Video Commenting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000" y="1044000"/>
            <a:ext cx="9888094" cy="381486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0077D56-F136-44A2-A9AE-D50C5E6B98E9}"/>
              </a:ext>
            </a:extLst>
          </p:cNvPr>
          <p:cNvSpPr txBox="1"/>
          <p:nvPr/>
        </p:nvSpPr>
        <p:spPr>
          <a:xfrm>
            <a:off x="471000" y="5859000"/>
            <a:ext cx="265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www.bilibili.com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1EA533A-F2DB-4415-96F6-D26C48D650F5}"/>
              </a:ext>
            </a:extLst>
          </p:cNvPr>
          <p:cNvSpPr/>
          <p:nvPr/>
        </p:nvSpPr>
        <p:spPr bwMode="blackWhite">
          <a:xfrm>
            <a:off x="8166000" y="836432"/>
            <a:ext cx="3330000" cy="4230000"/>
          </a:xfrm>
          <a:prstGeom prst="rect">
            <a:avLst/>
          </a:prstGeom>
          <a:noFill/>
          <a:ln w="41275">
            <a:solidFill>
              <a:srgbClr val="FF0000"/>
            </a:solidFill>
            <a:miter lim="800000"/>
            <a:headEnd/>
            <a:tailEnd/>
          </a:ln>
          <a:extLst/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208E44D-01D0-4129-AF31-2124A442882B}"/>
              </a:ext>
            </a:extLst>
          </p:cNvPr>
          <p:cNvSpPr/>
          <p:nvPr/>
        </p:nvSpPr>
        <p:spPr bwMode="blackWhite">
          <a:xfrm>
            <a:off x="1146000" y="699932"/>
            <a:ext cx="7020000" cy="1874068"/>
          </a:xfrm>
          <a:prstGeom prst="rect">
            <a:avLst/>
          </a:prstGeom>
          <a:noFill/>
          <a:ln w="41275">
            <a:solidFill>
              <a:srgbClr val="FF0000"/>
            </a:solidFill>
            <a:miter lim="800000"/>
            <a:headEnd/>
            <a:tailEnd/>
          </a:ln>
          <a:extLst/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58C5E4F-78AF-434D-9C6C-367FFF895EAF}"/>
              </a:ext>
            </a:extLst>
          </p:cNvPr>
          <p:cNvSpPr txBox="1"/>
          <p:nvPr/>
        </p:nvSpPr>
        <p:spPr>
          <a:xfrm>
            <a:off x="4964692" y="5280254"/>
            <a:ext cx="20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</a:rPr>
              <a:t>Timeline Comments</a:t>
            </a:r>
            <a:endParaRPr lang="zh-CN" altLang="en-US" sz="20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8DAF2FA-E341-40D3-8D9E-123003614DD9}"/>
              </a:ext>
            </a:extLst>
          </p:cNvPr>
          <p:cNvCxnSpPr>
            <a:cxnSpLocks/>
          </p:cNvCxnSpPr>
          <p:nvPr/>
        </p:nvCxnSpPr>
        <p:spPr>
          <a:xfrm flipV="1">
            <a:off x="6456000" y="4959001"/>
            <a:ext cx="2115000" cy="53999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84FBBC6-22B9-40FB-912B-AD68996B5F07}"/>
              </a:ext>
            </a:extLst>
          </p:cNvPr>
          <p:cNvCxnSpPr>
            <a:cxnSpLocks/>
          </p:cNvCxnSpPr>
          <p:nvPr/>
        </p:nvCxnSpPr>
        <p:spPr>
          <a:xfrm flipH="1" flipV="1">
            <a:off x="4746000" y="2349000"/>
            <a:ext cx="945000" cy="288000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9F86A3EC-7759-412D-BDA7-7257D25B2FBF}"/>
              </a:ext>
            </a:extLst>
          </p:cNvPr>
          <p:cNvSpPr txBox="1"/>
          <p:nvPr/>
        </p:nvSpPr>
        <p:spPr>
          <a:xfrm>
            <a:off x="8796000" y="5159657"/>
            <a:ext cx="339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</a:rPr>
              <a:t>Roll at the right side</a:t>
            </a:r>
            <a:endParaRPr lang="zh-CN" altLang="en-US" sz="20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FCB2696-068B-47AD-9484-B8D6F5A8B949}"/>
              </a:ext>
            </a:extLst>
          </p:cNvPr>
          <p:cNvSpPr txBox="1"/>
          <p:nvPr/>
        </p:nvSpPr>
        <p:spPr>
          <a:xfrm>
            <a:off x="1291497" y="2711923"/>
            <a:ext cx="339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</a:rPr>
              <a:t>Fly across the screen</a:t>
            </a:r>
            <a:endParaRPr lang="zh-CN" altLang="en-US" sz="20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6312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8C71EF8-896F-400D-B895-7A6D16CA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Live Comment Dataset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7494E2-E8A4-4689-86F8-2479B5B3AA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711017E-3DFC-43EA-96C1-C5F5E58F4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Construct the live comment dataset</a:t>
            </a:r>
            <a:endParaRPr lang="zh-CN" altLang="en-US" dirty="0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C9EDA9D1-CAE0-4339-996E-A7FB7DB78A23}"/>
              </a:ext>
            </a:extLst>
          </p:cNvPr>
          <p:cNvSpPr/>
          <p:nvPr/>
        </p:nvSpPr>
        <p:spPr bwMode="blackWhite">
          <a:xfrm>
            <a:off x="731910" y="1809000"/>
            <a:ext cx="2520000" cy="810000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 rtlCol="0" anchor="ctr"/>
          <a:lstStyle/>
          <a:p>
            <a:pPr algn="ctr"/>
            <a:r>
              <a:rPr lang="en-US" altLang="zh-CN" dirty="0"/>
              <a:t>19 categories/queries</a:t>
            </a:r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252B03DB-EC41-48BF-95A0-367BC4C8DCB6}"/>
              </a:ext>
            </a:extLst>
          </p:cNvPr>
          <p:cNvSpPr/>
          <p:nvPr/>
        </p:nvSpPr>
        <p:spPr bwMode="blackWhite">
          <a:xfrm>
            <a:off x="4739692" y="1809000"/>
            <a:ext cx="2520000" cy="810000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 rtlCol="0" anchor="ctr"/>
          <a:lstStyle/>
          <a:p>
            <a:pPr algn="ctr"/>
            <a:r>
              <a:rPr lang="en-US" altLang="zh-CN" dirty="0"/>
              <a:t>Download the videos &amp; comments</a:t>
            </a:r>
            <a:endParaRPr lang="zh-CN" altLang="en-US" dirty="0"/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D7D4258F-1236-418F-8D22-320615789B31}"/>
              </a:ext>
            </a:extLst>
          </p:cNvPr>
          <p:cNvSpPr/>
          <p:nvPr/>
        </p:nvSpPr>
        <p:spPr bwMode="blackWhite">
          <a:xfrm>
            <a:off x="3688961" y="2052563"/>
            <a:ext cx="675000" cy="315000"/>
          </a:xfrm>
          <a:prstGeom prst="rightArrow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9C929E15-4CCD-4880-B999-314443F9E285}"/>
              </a:ext>
            </a:extLst>
          </p:cNvPr>
          <p:cNvSpPr/>
          <p:nvPr/>
        </p:nvSpPr>
        <p:spPr bwMode="blackWhite">
          <a:xfrm>
            <a:off x="7806000" y="2052563"/>
            <a:ext cx="675000" cy="315000"/>
          </a:xfrm>
          <a:prstGeom prst="rightArrow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D4F5F539-3F83-49A3-BAD0-E5FD6D529754}"/>
              </a:ext>
            </a:extLst>
          </p:cNvPr>
          <p:cNvSpPr/>
          <p:nvPr/>
        </p:nvSpPr>
        <p:spPr bwMode="blackWhite">
          <a:xfrm>
            <a:off x="8931000" y="1805063"/>
            <a:ext cx="2520000" cy="810000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 rtlCol="0" anchor="ctr"/>
          <a:lstStyle/>
          <a:p>
            <a:pPr algn="ctr"/>
            <a:r>
              <a:rPr lang="en-US" altLang="zh-CN" dirty="0"/>
              <a:t>Remove the duplicate and low-quality videos</a:t>
            </a:r>
            <a:endParaRPr lang="zh-CN" altLang="en-US" dirty="0"/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C9366C09-2B5C-406F-BC48-FA781491DE50}"/>
              </a:ext>
            </a:extLst>
          </p:cNvPr>
          <p:cNvSpPr/>
          <p:nvPr/>
        </p:nvSpPr>
        <p:spPr bwMode="blackWhite">
          <a:xfrm rot="5400000">
            <a:off x="9853500" y="3339000"/>
            <a:ext cx="675000" cy="315000"/>
          </a:xfrm>
          <a:prstGeom prst="rightArrow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328D5AB-F08C-4409-B034-0873CF65930C}"/>
              </a:ext>
            </a:extLst>
          </p:cNvPr>
          <p:cNvSpPr/>
          <p:nvPr/>
        </p:nvSpPr>
        <p:spPr bwMode="blackWhite">
          <a:xfrm>
            <a:off x="8931000" y="4329000"/>
            <a:ext cx="2520000" cy="810000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 rtlCol="0" anchor="ctr"/>
          <a:lstStyle/>
          <a:p>
            <a:pPr algn="ctr"/>
            <a:r>
              <a:rPr lang="en-US" altLang="zh-CN" dirty="0"/>
              <a:t>Extract the frames, pair with comments</a:t>
            </a:r>
            <a:endParaRPr lang="zh-CN" altLang="en-US" dirty="0"/>
          </a:p>
        </p:txBody>
      </p:sp>
      <p:sp>
        <p:nvSpPr>
          <p:cNvPr id="14" name="箭头: 右 13">
            <a:extLst>
              <a:ext uri="{FF2B5EF4-FFF2-40B4-BE49-F238E27FC236}">
                <a16:creationId xmlns:a16="http://schemas.microsoft.com/office/drawing/2014/main" id="{629C598A-264C-47F3-A35A-DFF969BAC4A3}"/>
              </a:ext>
            </a:extLst>
          </p:cNvPr>
          <p:cNvSpPr/>
          <p:nvPr/>
        </p:nvSpPr>
        <p:spPr bwMode="blackWhite">
          <a:xfrm rot="10800000">
            <a:off x="7811928" y="4576500"/>
            <a:ext cx="675000" cy="315000"/>
          </a:xfrm>
          <a:prstGeom prst="rightArrow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2208378E-6628-4BB0-98BA-E9BDD26FDDEE}"/>
              </a:ext>
            </a:extLst>
          </p:cNvPr>
          <p:cNvSpPr/>
          <p:nvPr/>
        </p:nvSpPr>
        <p:spPr bwMode="blackWhite">
          <a:xfrm>
            <a:off x="4739692" y="4329000"/>
            <a:ext cx="2520000" cy="810000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 rtlCol="0" anchor="ctr"/>
          <a:lstStyle/>
          <a:p>
            <a:pPr algn="ctr"/>
            <a:r>
              <a:rPr lang="en-US" altLang="zh-CN" dirty="0"/>
              <a:t>Split the dataset</a:t>
            </a:r>
            <a:endParaRPr lang="zh-CN" altLang="en-US" dirty="0"/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6B4815B9-B835-4B41-A0A8-03C8F85C313D}"/>
              </a:ext>
            </a:extLst>
          </p:cNvPr>
          <p:cNvSpPr/>
          <p:nvPr/>
        </p:nvSpPr>
        <p:spPr bwMode="blackWhite">
          <a:xfrm rot="10800000">
            <a:off x="3688056" y="4576500"/>
            <a:ext cx="675000" cy="315000"/>
          </a:xfrm>
          <a:prstGeom prst="rightArrow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60E77D61-3BC2-4F5F-A6E2-0696EC0B561E}"/>
              </a:ext>
            </a:extLst>
          </p:cNvPr>
          <p:cNvSpPr/>
          <p:nvPr/>
        </p:nvSpPr>
        <p:spPr bwMode="blackWhite">
          <a:xfrm>
            <a:off x="741000" y="4329000"/>
            <a:ext cx="2520000" cy="810000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 rtlCol="0" anchor="ctr"/>
          <a:lstStyle/>
          <a:p>
            <a:pPr algn="ctr"/>
            <a:r>
              <a:rPr lang="en-US" altLang="zh-CN" dirty="0"/>
              <a:t>Tokenize the comments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6103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8C71EF8-896F-400D-B895-7A6D16CA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Live Comment Dataset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7494E2-E8A4-4689-86F8-2479B5B3AA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7</a:t>
            </a:fld>
            <a:endParaRPr lang="zh-CN" altLang="en-US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4B10E089-8714-4CE5-95C9-220C3A0B76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044" y="1420535"/>
            <a:ext cx="6322499" cy="1890000"/>
          </a:xfr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3CD02B5-E4A3-40FA-A036-B4D14E7FE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0999" y="3568932"/>
            <a:ext cx="6118588" cy="2646081"/>
          </a:xfrm>
          <a:prstGeom prst="rect">
            <a:avLst/>
          </a:prstGeom>
        </p:spPr>
      </p:pic>
      <p:sp>
        <p:nvSpPr>
          <p:cNvPr id="6" name="内容占位符 4">
            <a:extLst>
              <a:ext uri="{FF2B5EF4-FFF2-40B4-BE49-F238E27FC236}">
                <a16:creationId xmlns:a16="http://schemas.microsoft.com/office/drawing/2014/main" id="{467B4FCD-95F4-435F-ABF5-8C15D84D10E2}"/>
              </a:ext>
            </a:extLst>
          </p:cNvPr>
          <p:cNvSpPr txBox="1">
            <a:spLocks/>
          </p:cNvSpPr>
          <p:nvPr/>
        </p:nvSpPr>
        <p:spPr bwMode="auto">
          <a:xfrm>
            <a:off x="239184" y="765177"/>
            <a:ext cx="11521016" cy="643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1200"/>
              </a:spcAft>
              <a:buClr>
                <a:srgbClr val="7030A0"/>
              </a:buClr>
              <a:buSzPct val="80000"/>
              <a:buFont typeface="Wingdings" pitchFamily="2" charset="2"/>
              <a:buChar char="p"/>
              <a:defRPr sz="24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rgbClr val="00B0F0"/>
              </a:buClr>
              <a:buSzPct val="70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400"/>
              </a:spcAft>
              <a:buClr>
                <a:srgbClr val="7030A0"/>
              </a:buClr>
              <a:buSzPct val="65000"/>
              <a:buFont typeface="Wingdings" pitchFamily="2" charset="2"/>
              <a:buChar char="n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20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n"/>
              <a:defRPr sz="1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kern="0" dirty="0"/>
              <a:t>Data Statistics</a:t>
            </a:r>
            <a:endParaRPr lang="zh-CN" altLang="en-US" kern="0" dirty="0"/>
          </a:p>
        </p:txBody>
      </p:sp>
    </p:spTree>
    <p:extLst>
      <p:ext uri="{BB962C8B-B14F-4D97-AF65-F5344CB8AC3E}">
        <p14:creationId xmlns:p14="http://schemas.microsoft.com/office/powerpoint/2010/main" val="1105306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8C71EF8-896F-400D-B895-7A6D16CA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Live Comment Dataset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7494E2-E8A4-4689-86F8-2479B5B3AA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8</a:t>
            </a:fld>
            <a:endParaRPr lang="zh-CN" altLang="en-US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4B10E089-8714-4CE5-95C9-220C3A0B76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044" y="1420535"/>
            <a:ext cx="6322499" cy="1890000"/>
          </a:xfr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3CD02B5-E4A3-40FA-A036-B4D14E7FE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0999" y="3568932"/>
            <a:ext cx="6118588" cy="2646081"/>
          </a:xfrm>
          <a:prstGeom prst="rect">
            <a:avLst/>
          </a:prstGeom>
        </p:spPr>
      </p:pic>
      <p:sp>
        <p:nvSpPr>
          <p:cNvPr id="6" name="内容占位符 4">
            <a:extLst>
              <a:ext uri="{FF2B5EF4-FFF2-40B4-BE49-F238E27FC236}">
                <a16:creationId xmlns:a16="http://schemas.microsoft.com/office/drawing/2014/main" id="{467B4FCD-95F4-435F-ABF5-8C15D84D10E2}"/>
              </a:ext>
            </a:extLst>
          </p:cNvPr>
          <p:cNvSpPr txBox="1">
            <a:spLocks/>
          </p:cNvSpPr>
          <p:nvPr/>
        </p:nvSpPr>
        <p:spPr bwMode="auto">
          <a:xfrm>
            <a:off x="239184" y="765177"/>
            <a:ext cx="11521016" cy="643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1200"/>
              </a:spcAft>
              <a:buClr>
                <a:srgbClr val="7030A0"/>
              </a:buClr>
              <a:buSzPct val="80000"/>
              <a:buFont typeface="Wingdings" pitchFamily="2" charset="2"/>
              <a:buChar char="p"/>
              <a:defRPr sz="24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rgbClr val="00B0F0"/>
              </a:buClr>
              <a:buSzPct val="70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400"/>
              </a:spcAft>
              <a:buClr>
                <a:srgbClr val="7030A0"/>
              </a:buClr>
              <a:buSzPct val="65000"/>
              <a:buFont typeface="Wingdings" pitchFamily="2" charset="2"/>
              <a:buChar char="n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20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n"/>
              <a:defRPr sz="1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kern="0" dirty="0"/>
              <a:t>Data Statistics</a:t>
            </a:r>
            <a:endParaRPr lang="zh-CN" altLang="en-US" kern="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479B92D-0BD0-427E-91C2-C58428FCBA52}"/>
              </a:ext>
            </a:extLst>
          </p:cNvPr>
          <p:cNvSpPr/>
          <p:nvPr/>
        </p:nvSpPr>
        <p:spPr bwMode="blackWhite">
          <a:xfrm>
            <a:off x="6636000" y="3650400"/>
            <a:ext cx="2115000" cy="2561013"/>
          </a:xfrm>
          <a:prstGeom prst="rect">
            <a:avLst/>
          </a:prstGeom>
          <a:noFill/>
          <a:ln w="41275">
            <a:solidFill>
              <a:srgbClr val="FF0000"/>
            </a:solidFill>
            <a:miter lim="800000"/>
            <a:headEnd/>
            <a:tailEnd/>
          </a:ln>
          <a:extLst/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DBF5C58-63E1-4757-8666-7850BB95C278}"/>
              </a:ext>
            </a:extLst>
          </p:cNvPr>
          <p:cNvSpPr txBox="1"/>
          <p:nvPr/>
        </p:nvSpPr>
        <p:spPr>
          <a:xfrm>
            <a:off x="8901786" y="4464000"/>
            <a:ext cx="28584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2">
                    <a:lumMod val="50000"/>
                  </a:schemeClr>
                </a:solidFill>
              </a:rPr>
              <a:t>Among one of the largest video-to-text dataset!</a:t>
            </a:r>
            <a:endParaRPr lang="zh-CN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9195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8C71EF8-896F-400D-B895-7A6D16CA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Live Comment Dataset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7494E2-E8A4-4689-86F8-2479B5B3AA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9</a:t>
            </a:fld>
            <a:endParaRPr lang="zh-CN" altLang="en-US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69611CF-7E1E-4C10-B6C0-9E9BE43E0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6000" y="1408914"/>
            <a:ext cx="10625215" cy="5024474"/>
          </a:xfrm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B4497A7-C8B3-4082-ACD0-D873E9E53318}"/>
              </a:ext>
            </a:extLst>
          </p:cNvPr>
          <p:cNvSpPr txBox="1">
            <a:spLocks/>
          </p:cNvSpPr>
          <p:nvPr/>
        </p:nvSpPr>
        <p:spPr bwMode="auto">
          <a:xfrm>
            <a:off x="239184" y="765177"/>
            <a:ext cx="11521016" cy="643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1200"/>
              </a:spcAft>
              <a:buClr>
                <a:srgbClr val="7030A0"/>
              </a:buClr>
              <a:buSzPct val="80000"/>
              <a:buFont typeface="Wingdings" pitchFamily="2" charset="2"/>
              <a:buChar char="p"/>
              <a:defRPr sz="24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rgbClr val="00B0F0"/>
              </a:buClr>
              <a:buSzPct val="70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400"/>
              </a:spcAft>
              <a:buClr>
                <a:srgbClr val="7030A0"/>
              </a:buClr>
              <a:buSzPct val="65000"/>
              <a:buFont typeface="Wingdings" pitchFamily="2" charset="2"/>
              <a:buChar char="n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20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n"/>
              <a:defRPr sz="1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kern="0" dirty="0"/>
              <a:t>An example</a:t>
            </a:r>
            <a:endParaRPr lang="zh-CN" altLang="en-US" kern="0" dirty="0"/>
          </a:p>
        </p:txBody>
      </p:sp>
    </p:spTree>
    <p:extLst>
      <p:ext uri="{BB962C8B-B14F-4D97-AF65-F5344CB8AC3E}">
        <p14:creationId xmlns:p14="http://schemas.microsoft.com/office/powerpoint/2010/main" val="395803121"/>
      </p:ext>
    </p:extLst>
  </p:cSld>
  <p:clrMapOvr>
    <a:masterClrMapping/>
  </p:clrMapOvr>
</p:sld>
</file>

<file path=ppt/theme/theme1.xml><?xml version="1.0" encoding="utf-8"?>
<a:theme xmlns:a="http://schemas.openxmlformats.org/drawingml/2006/main" name="设计的模板">
  <a:themeElements>
    <a:clrScheme name="Radial 1">
      <a:dk1>
        <a:srgbClr val="000000"/>
      </a:dk1>
      <a:lt1>
        <a:srgbClr val="FFFFFF"/>
      </a:lt1>
      <a:dk2>
        <a:srgbClr val="FFFFFF"/>
      </a:dk2>
      <a:lt2>
        <a:srgbClr val="669999"/>
      </a:lt2>
      <a:accent1>
        <a:srgbClr val="99CCFF"/>
      </a:accent1>
      <a:accent2>
        <a:srgbClr val="9999FF"/>
      </a:accent2>
      <a:accent3>
        <a:srgbClr val="FFFFFF"/>
      </a:accent3>
      <a:accent4>
        <a:srgbClr val="000000"/>
      </a:accent4>
      <a:accent5>
        <a:srgbClr val="CAE2FF"/>
      </a:accent5>
      <a:accent6>
        <a:srgbClr val="8A8AE7"/>
      </a:accent6>
      <a:hlink>
        <a:srgbClr val="996666"/>
      </a:hlink>
      <a:folHlink>
        <a:srgbClr val="6666CC"/>
      </a:folHlink>
    </a:clrScheme>
    <a:fontScheme name="Radial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blackWhite">
        <a:solidFill>
          <a:schemeClr val="folHlink"/>
        </a:solidFill>
        <a:ln>
          <a:noFill/>
        </a:ln>
        <a:extLs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/>
      <a:lstStyle>
        <a:defPPr>
          <a:defRPr/>
        </a:defPPr>
      </a:lstStyle>
    </a:spDef>
  </a:objectDefaults>
  <a:extraClrSchemeLst>
    <a:extraClrScheme>
      <a:clrScheme name="Radial 1">
        <a:dk1>
          <a:srgbClr val="000000"/>
        </a:dk1>
        <a:lt1>
          <a:srgbClr val="FFFFFF"/>
        </a:lt1>
        <a:dk2>
          <a:srgbClr val="FFFFFF"/>
        </a:dk2>
        <a:lt2>
          <a:srgbClr val="669999"/>
        </a:lt2>
        <a:accent1>
          <a:srgbClr val="99CCFF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8A8AE7"/>
        </a:accent6>
        <a:hlink>
          <a:srgbClr val="996666"/>
        </a:hlink>
        <a:folHlink>
          <a:srgbClr val="6666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adial 2">
        <a:dk1>
          <a:srgbClr val="000000"/>
        </a:dk1>
        <a:lt1>
          <a:srgbClr val="FFFFFF"/>
        </a:lt1>
        <a:dk2>
          <a:srgbClr val="FFFFFF"/>
        </a:dk2>
        <a:lt2>
          <a:srgbClr val="817F3F"/>
        </a:lt2>
        <a:accent1>
          <a:srgbClr val="FFCC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8A00"/>
        </a:accent6>
        <a:hlink>
          <a:srgbClr val="996666"/>
        </a:hlink>
        <a:folHlink>
          <a:srgbClr val="C9450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adial 3">
        <a:dk1>
          <a:srgbClr val="CC6600"/>
        </a:dk1>
        <a:lt1>
          <a:srgbClr val="FFFFFF"/>
        </a:lt1>
        <a:dk2>
          <a:srgbClr val="800000"/>
        </a:dk2>
        <a:lt2>
          <a:srgbClr val="FFFFFF"/>
        </a:lt2>
        <a:accent1>
          <a:srgbClr val="FF6600"/>
        </a:accent1>
        <a:accent2>
          <a:srgbClr val="33CCCC"/>
        </a:accent2>
        <a:accent3>
          <a:srgbClr val="C0AAAA"/>
        </a:accent3>
        <a:accent4>
          <a:srgbClr val="DADADA"/>
        </a:accent4>
        <a:accent5>
          <a:srgbClr val="FFB8AA"/>
        </a:accent5>
        <a:accent6>
          <a:srgbClr val="2DB9B9"/>
        </a:accent6>
        <a:hlink>
          <a:srgbClr val="99FF33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4">
        <a:dk1>
          <a:srgbClr val="993300"/>
        </a:dk1>
        <a:lt1>
          <a:srgbClr val="FFFFFF"/>
        </a:lt1>
        <a:dk2>
          <a:srgbClr val="431A01"/>
        </a:dk2>
        <a:lt2>
          <a:srgbClr val="FFFFFF"/>
        </a:lt2>
        <a:accent1>
          <a:srgbClr val="FFCC00"/>
        </a:accent1>
        <a:accent2>
          <a:srgbClr val="FF9966"/>
        </a:accent2>
        <a:accent3>
          <a:srgbClr val="B0ABAA"/>
        </a:accent3>
        <a:accent4>
          <a:srgbClr val="DADADA"/>
        </a:accent4>
        <a:accent5>
          <a:srgbClr val="FFE2AA"/>
        </a:accent5>
        <a:accent6>
          <a:srgbClr val="E78A5C"/>
        </a:accent6>
        <a:hlink>
          <a:srgbClr val="FF6600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5">
        <a:dk1>
          <a:srgbClr val="75878B"/>
        </a:dk1>
        <a:lt1>
          <a:srgbClr val="FFFFFF"/>
        </a:lt1>
        <a:dk2>
          <a:srgbClr val="260000"/>
        </a:dk2>
        <a:lt2>
          <a:srgbClr val="FFFFFF"/>
        </a:lt2>
        <a:accent1>
          <a:srgbClr val="0099CC"/>
        </a:accent1>
        <a:accent2>
          <a:srgbClr val="FF3300"/>
        </a:accent2>
        <a:accent3>
          <a:srgbClr val="ACAAAA"/>
        </a:accent3>
        <a:accent4>
          <a:srgbClr val="DADADA"/>
        </a:accent4>
        <a:accent5>
          <a:srgbClr val="AACAE2"/>
        </a:accent5>
        <a:accent6>
          <a:srgbClr val="E72D00"/>
        </a:accent6>
        <a:hlink>
          <a:srgbClr val="FFCC00"/>
        </a:hlink>
        <a:folHlink>
          <a:srgbClr val="CC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6">
        <a:dk1>
          <a:srgbClr val="666699"/>
        </a:dk1>
        <a:lt1>
          <a:srgbClr val="FFFFFF"/>
        </a:lt1>
        <a:dk2>
          <a:srgbClr val="000000"/>
        </a:dk2>
        <a:lt2>
          <a:srgbClr val="FFFFFF"/>
        </a:lt2>
        <a:accent1>
          <a:srgbClr val="9966FF"/>
        </a:accent1>
        <a:accent2>
          <a:srgbClr val="99CCFF"/>
        </a:accent2>
        <a:accent3>
          <a:srgbClr val="AAAAAA"/>
        </a:accent3>
        <a:accent4>
          <a:srgbClr val="DADADA"/>
        </a:accent4>
        <a:accent5>
          <a:srgbClr val="CAB8FF"/>
        </a:accent5>
        <a:accent6>
          <a:srgbClr val="8AB9E7"/>
        </a:accent6>
        <a:hlink>
          <a:srgbClr val="FFFFCC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7">
        <a:dk1>
          <a:srgbClr val="666699"/>
        </a:dk1>
        <a:lt1>
          <a:srgbClr val="FFFFFF"/>
        </a:lt1>
        <a:dk2>
          <a:srgbClr val="2A2A40"/>
        </a:dk2>
        <a:lt2>
          <a:srgbClr val="FFFFFF"/>
        </a:lt2>
        <a:accent1>
          <a:srgbClr val="006699"/>
        </a:accent1>
        <a:accent2>
          <a:srgbClr val="CC9900"/>
        </a:accent2>
        <a:accent3>
          <a:srgbClr val="ACACAF"/>
        </a:accent3>
        <a:accent4>
          <a:srgbClr val="DADADA"/>
        </a:accent4>
        <a:accent5>
          <a:srgbClr val="AAB8CA"/>
        </a:accent5>
        <a:accent6>
          <a:srgbClr val="B98A00"/>
        </a:accent6>
        <a:hlink>
          <a:srgbClr val="CC6600"/>
        </a:hlink>
        <a:folHlink>
          <a:srgbClr val="6C948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8">
        <a:dk1>
          <a:srgbClr val="BECBD8"/>
        </a:dk1>
        <a:lt1>
          <a:srgbClr val="FFFFFF"/>
        </a:lt1>
        <a:dk2>
          <a:srgbClr val="2B335B"/>
        </a:dk2>
        <a:lt2>
          <a:srgbClr val="FFFFFF"/>
        </a:lt2>
        <a:accent1>
          <a:srgbClr val="0099CC"/>
        </a:accent1>
        <a:accent2>
          <a:srgbClr val="B5DBE3"/>
        </a:accent2>
        <a:accent3>
          <a:srgbClr val="ACADB5"/>
        </a:accent3>
        <a:accent4>
          <a:srgbClr val="DADADA"/>
        </a:accent4>
        <a:accent5>
          <a:srgbClr val="AACAE2"/>
        </a:accent5>
        <a:accent6>
          <a:srgbClr val="A4C6CE"/>
        </a:accent6>
        <a:hlink>
          <a:srgbClr val="FFCC00"/>
        </a:hlink>
        <a:folHlink>
          <a:srgbClr val="58648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9">
        <a:dk1>
          <a:srgbClr val="3333FF"/>
        </a:dk1>
        <a:lt1>
          <a:srgbClr val="FFFFFF"/>
        </a:lt1>
        <a:dk2>
          <a:srgbClr val="000099"/>
        </a:dk2>
        <a:lt2>
          <a:srgbClr val="FFFFFF"/>
        </a:lt2>
        <a:accent1>
          <a:srgbClr val="339966"/>
        </a:accent1>
        <a:accent2>
          <a:srgbClr val="9999FF"/>
        </a:accent2>
        <a:accent3>
          <a:srgbClr val="AAAACA"/>
        </a:accent3>
        <a:accent4>
          <a:srgbClr val="DADADA"/>
        </a:accent4>
        <a:accent5>
          <a:srgbClr val="ADCAB8"/>
        </a:accent5>
        <a:accent6>
          <a:srgbClr val="8A8AE7"/>
        </a:accent6>
        <a:hlink>
          <a:srgbClr val="FFFF99"/>
        </a:hlink>
        <a:folHlink>
          <a:srgbClr val="17A0D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10">
        <a:dk1>
          <a:srgbClr val="808000"/>
        </a:dk1>
        <a:lt1>
          <a:srgbClr val="FFFFFF"/>
        </a:lt1>
        <a:dk2>
          <a:srgbClr val="354418"/>
        </a:dk2>
        <a:lt2>
          <a:srgbClr val="FFFFFF"/>
        </a:lt2>
        <a:accent1>
          <a:srgbClr val="60897C"/>
        </a:accent1>
        <a:accent2>
          <a:srgbClr val="99CC00"/>
        </a:accent2>
        <a:accent3>
          <a:srgbClr val="AEB0AB"/>
        </a:accent3>
        <a:accent4>
          <a:srgbClr val="DADADA"/>
        </a:accent4>
        <a:accent5>
          <a:srgbClr val="B6C4BF"/>
        </a:accent5>
        <a:accent6>
          <a:srgbClr val="8AB900"/>
        </a:accent6>
        <a:hlink>
          <a:srgbClr val="CCCC00"/>
        </a:hlink>
        <a:folHlink>
          <a:srgbClr val="66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孙栩模板</Template>
  <TotalTime>13771</TotalTime>
  <Words>324</Words>
  <Application>Microsoft Office PowerPoint</Application>
  <PresentationFormat>宽屏</PresentationFormat>
  <Paragraphs>88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宋体</vt:lpstr>
      <vt:lpstr>微软雅黑</vt:lpstr>
      <vt:lpstr>Arial</vt:lpstr>
      <vt:lpstr>Arial Black</vt:lpstr>
      <vt:lpstr>Calibri</vt:lpstr>
      <vt:lpstr>Wingdings</vt:lpstr>
      <vt:lpstr>设计的模板</vt:lpstr>
      <vt:lpstr>LiveBot: Generating Live Video Comments Based on Visual and Textual Contexts</vt:lpstr>
      <vt:lpstr>Live Video Comments</vt:lpstr>
      <vt:lpstr>Live Video Comments</vt:lpstr>
      <vt:lpstr>Live Video Commenting</vt:lpstr>
      <vt:lpstr>Live Video Commenting</vt:lpstr>
      <vt:lpstr>The Live Comment Dataset</vt:lpstr>
      <vt:lpstr>The Live Comment Dataset</vt:lpstr>
      <vt:lpstr>The Live Comment Dataset</vt:lpstr>
      <vt:lpstr>The Live Comment Dataset</vt:lpstr>
      <vt:lpstr>The Live Comment Dataset</vt:lpstr>
      <vt:lpstr>The Live Comment Dataset</vt:lpstr>
      <vt:lpstr>The Live Comment Dataset</vt:lpstr>
      <vt:lpstr>The Live Comment Dataset</vt:lpstr>
      <vt:lpstr>The Live Comment Dataset</vt:lpstr>
      <vt:lpstr>Problem Definition</vt:lpstr>
      <vt:lpstr>Live Commenting Model</vt:lpstr>
      <vt:lpstr>Live Commenting Model</vt:lpstr>
      <vt:lpstr>Experiments</vt:lpstr>
      <vt:lpstr>Conclusion and Future Work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LiveBot: Generating Live Video Comments Based on Visual and Textual Contexts</dc:title>
  <cp:lastModifiedBy>Shuming Ma (FA Talent)</cp:lastModifiedBy>
  <cp:revision>71</cp:revision>
  <dcterms:created xsi:type="dcterms:W3CDTF">2013-02-23T15:08:20Z</dcterms:created>
  <dcterms:modified xsi:type="dcterms:W3CDTF">2019-01-07T14:46:25Z</dcterms:modified>
</cp:coreProperties>
</file>

<file path=docProps/thumbnail.jpeg>
</file>